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39" r:id="rId2"/>
    <p:sldId id="264" r:id="rId3"/>
    <p:sldId id="265" r:id="rId4"/>
    <p:sldId id="348" r:id="rId5"/>
    <p:sldId id="349" r:id="rId6"/>
    <p:sldId id="295" r:id="rId7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DE"/>
    <a:srgbClr val="D5ECBE"/>
    <a:srgbClr val="BEE19B"/>
    <a:srgbClr val="C9E6AC"/>
    <a:srgbClr val="CFE9B5"/>
    <a:srgbClr val="318735"/>
    <a:srgbClr val="008469"/>
    <a:srgbClr val="00338D"/>
    <a:srgbClr val="4D4F53"/>
    <a:srgbClr val="F2A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BC27A1-77F9-43D7-B4DC-0F6E17A941C2}" type="doc">
      <dgm:prSet loTypeId="urn:microsoft.com/office/officeart/2005/8/layout/hChevron3" loCatId="process" qsTypeId="urn:microsoft.com/office/officeart/2005/8/quickstyle/3d4" qsCatId="3D" csTypeId="urn:microsoft.com/office/officeart/2005/8/colors/accent0_1" csCatId="mainScheme" phldr="1"/>
      <dgm:spPr/>
    </dgm:pt>
    <dgm:pt modelId="{0FB2362C-A0BE-4234-91F8-A2F0D9B0EE31}">
      <dgm:prSet phldrT="[Texte]" custT="1"/>
      <dgm:spPr/>
      <dgm:t>
        <a:bodyPr/>
        <a:lstStyle/>
        <a:p>
          <a:pPr>
            <a:spcAft>
              <a:spcPts val="600"/>
            </a:spcAft>
          </a:pPr>
          <a:r>
            <a:rPr lang="en-US" sz="900" b="1" dirty="0" smtClean="0"/>
            <a:t>COMMITMENTS</a:t>
          </a:r>
        </a:p>
        <a:p>
          <a:pPr>
            <a:spcAft>
              <a:spcPct val="35000"/>
            </a:spcAft>
          </a:pPr>
          <a:r>
            <a:rPr lang="en-US" sz="900" dirty="0" smtClean="0">
              <a:effectLst/>
              <a:latin typeface="+mj-lt"/>
            </a:rPr>
            <a:t>Customer satisfaction</a:t>
          </a:r>
        </a:p>
        <a:p>
          <a:pPr>
            <a:spcAft>
              <a:spcPct val="35000"/>
            </a:spcAft>
          </a:pPr>
          <a:r>
            <a:rPr lang="en-US" sz="900" dirty="0" smtClean="0">
              <a:effectLst/>
              <a:latin typeface="+mj-lt"/>
            </a:rPr>
            <a:t>Project effectiveness</a:t>
          </a:r>
        </a:p>
        <a:p>
          <a:pPr>
            <a:spcAft>
              <a:spcPct val="35000"/>
            </a:spcAft>
          </a:pPr>
          <a:r>
            <a:rPr lang="en-US" sz="900" dirty="0" smtClean="0">
              <a:effectLst/>
              <a:latin typeface="+mj-lt"/>
            </a:rPr>
            <a:t>Global Quality</a:t>
          </a:r>
          <a:endParaRPr lang="en-US" sz="900" dirty="0" smtClean="0"/>
        </a:p>
      </dgm:t>
    </dgm:pt>
    <dgm:pt modelId="{63D1C308-0543-46E6-A72C-731BAA8BC1CB}" type="parTrans" cxnId="{AB9CDFB9-F7AE-4820-B290-705C80B77708}">
      <dgm:prSet/>
      <dgm:spPr/>
      <dgm:t>
        <a:bodyPr/>
        <a:lstStyle/>
        <a:p>
          <a:endParaRPr lang="en-US" sz="1600"/>
        </a:p>
      </dgm:t>
    </dgm:pt>
    <dgm:pt modelId="{17A1F7EE-512E-4288-949B-103889D9501C}" type="sibTrans" cxnId="{AB9CDFB9-F7AE-4820-B290-705C80B77708}">
      <dgm:prSet/>
      <dgm:spPr/>
      <dgm:t>
        <a:bodyPr/>
        <a:lstStyle/>
        <a:p>
          <a:endParaRPr lang="en-US" sz="1600"/>
        </a:p>
      </dgm:t>
    </dgm:pt>
    <dgm:pt modelId="{2ACA6AE9-DB82-466D-82E6-4C7165CEECFA}">
      <dgm:prSet phldrT="[Texte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900" b="1" dirty="0" smtClean="0"/>
            <a:t>EXPECTATIONS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900" dirty="0" smtClean="0"/>
            <a:t>Requirements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900" dirty="0" smtClean="0"/>
            <a:t>Deadlines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900" dirty="0" smtClean="0"/>
            <a:t>Constraints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900" dirty="0" smtClean="0"/>
            <a:t>Budget </a:t>
          </a:r>
          <a:endParaRPr lang="en-US" sz="900" dirty="0"/>
        </a:p>
      </dgm:t>
    </dgm:pt>
    <dgm:pt modelId="{F2598362-15F1-4286-B316-4744CF62C11A}" type="parTrans" cxnId="{F997E6E7-EA49-45DD-96DE-5932525109D9}">
      <dgm:prSet/>
      <dgm:spPr/>
      <dgm:t>
        <a:bodyPr/>
        <a:lstStyle/>
        <a:p>
          <a:endParaRPr lang="en-US" sz="1600"/>
        </a:p>
      </dgm:t>
    </dgm:pt>
    <dgm:pt modelId="{8B866A05-BB09-48DC-B6FF-31F8FE26CFD3}" type="sibTrans" cxnId="{F997E6E7-EA49-45DD-96DE-5932525109D9}">
      <dgm:prSet/>
      <dgm:spPr/>
      <dgm:t>
        <a:bodyPr/>
        <a:lstStyle/>
        <a:p>
          <a:endParaRPr lang="en-US" sz="1600"/>
        </a:p>
      </dgm:t>
    </dgm:pt>
    <dgm:pt modelId="{3CD7A80E-4214-4B2A-9EB5-AD8A07E4E686}">
      <dgm:prSet phldrT="[Texte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900" b="1" dirty="0" smtClean="0"/>
            <a:t>COMPONENTS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900" dirty="0" smtClean="0">
              <a:effectLst/>
              <a:latin typeface="+mj-lt"/>
            </a:rPr>
            <a:t>Controlled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900" dirty="0" smtClean="0">
              <a:effectLst/>
              <a:latin typeface="+mj-lt"/>
            </a:rPr>
            <a:t>Permanent Scalable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900" dirty="0" smtClean="0">
              <a:effectLst/>
              <a:latin typeface="+mj-lt"/>
            </a:rPr>
            <a:t>ECE</a:t>
          </a:r>
          <a:endParaRPr lang="en-US" sz="900" dirty="0"/>
        </a:p>
      </dgm:t>
    </dgm:pt>
    <dgm:pt modelId="{28C726ED-B24C-4890-883A-372B293BBC26}" type="parTrans" cxnId="{6F61AE1D-D2DE-40E0-A8DC-94298F2FCC62}">
      <dgm:prSet/>
      <dgm:spPr/>
      <dgm:t>
        <a:bodyPr/>
        <a:lstStyle/>
        <a:p>
          <a:endParaRPr lang="en-US" sz="1600"/>
        </a:p>
      </dgm:t>
    </dgm:pt>
    <dgm:pt modelId="{50505C6C-88DA-4AFC-991B-35C612362E93}" type="sibTrans" cxnId="{6F61AE1D-D2DE-40E0-A8DC-94298F2FCC62}">
      <dgm:prSet/>
      <dgm:spPr/>
      <dgm:t>
        <a:bodyPr/>
        <a:lstStyle/>
        <a:p>
          <a:endParaRPr lang="en-US" sz="1600"/>
        </a:p>
      </dgm:t>
    </dgm:pt>
    <dgm:pt modelId="{0B033732-ED0E-4B89-A0C6-AB99628C2EE8}" type="pres">
      <dgm:prSet presAssocID="{D2BC27A1-77F9-43D7-B4DC-0F6E17A941C2}" presName="Name0" presStyleCnt="0">
        <dgm:presLayoutVars>
          <dgm:dir/>
          <dgm:resizeHandles val="exact"/>
        </dgm:presLayoutVars>
      </dgm:prSet>
      <dgm:spPr/>
    </dgm:pt>
    <dgm:pt modelId="{AEE33B41-5FEB-45A1-AF33-E81272E50D8D}" type="pres">
      <dgm:prSet presAssocID="{0FB2362C-A0BE-4234-91F8-A2F0D9B0EE31}" presName="parTxOnly" presStyleLbl="node1" presStyleIdx="0" presStyleCnt="3" custScaleX="74521" custScaleY="117303" custLinFactNeighborX="-12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134489-93D9-4B7A-A561-68CD99503219}" type="pres">
      <dgm:prSet presAssocID="{17A1F7EE-512E-4288-949B-103889D9501C}" presName="parSpace" presStyleCnt="0"/>
      <dgm:spPr/>
    </dgm:pt>
    <dgm:pt modelId="{D62DA1ED-1B91-4CD4-89BA-30AA3D118F6A}" type="pres">
      <dgm:prSet presAssocID="{2ACA6AE9-DB82-466D-82E6-4C7165CEECFA}" presName="parTxOnly" presStyleLbl="node1" presStyleIdx="1" presStyleCnt="3" custScaleX="95854" custScaleY="1173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D6B91-99CD-446C-98EE-83DEDC8664CF}" type="pres">
      <dgm:prSet presAssocID="{8B866A05-BB09-48DC-B6FF-31F8FE26CFD3}" presName="parSpace" presStyleCnt="0"/>
      <dgm:spPr/>
    </dgm:pt>
    <dgm:pt modelId="{273A7F7D-1BC2-4D87-A81F-68BDE75EDB8E}" type="pres">
      <dgm:prSet presAssocID="{3CD7A80E-4214-4B2A-9EB5-AD8A07E4E686}" presName="parTxOnly" presStyleLbl="node1" presStyleIdx="2" presStyleCnt="3" custScaleX="91700" custScaleY="1173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1C04DE-5361-7E44-8C8C-FCB5012CD710}" type="presOf" srcId="{3CD7A80E-4214-4B2A-9EB5-AD8A07E4E686}" destId="{273A7F7D-1BC2-4D87-A81F-68BDE75EDB8E}" srcOrd="0" destOrd="0" presId="urn:microsoft.com/office/officeart/2005/8/layout/hChevron3"/>
    <dgm:cxn modelId="{6F61AE1D-D2DE-40E0-A8DC-94298F2FCC62}" srcId="{D2BC27A1-77F9-43D7-B4DC-0F6E17A941C2}" destId="{3CD7A80E-4214-4B2A-9EB5-AD8A07E4E686}" srcOrd="2" destOrd="0" parTransId="{28C726ED-B24C-4890-883A-372B293BBC26}" sibTransId="{50505C6C-88DA-4AFC-991B-35C612362E93}"/>
    <dgm:cxn modelId="{CF19615A-1511-B34E-9D2C-94048E07A259}" type="presOf" srcId="{2ACA6AE9-DB82-466D-82E6-4C7165CEECFA}" destId="{D62DA1ED-1B91-4CD4-89BA-30AA3D118F6A}" srcOrd="0" destOrd="0" presId="urn:microsoft.com/office/officeart/2005/8/layout/hChevron3"/>
    <dgm:cxn modelId="{46C796C9-B230-0E40-8808-9A54632EB977}" type="presOf" srcId="{0FB2362C-A0BE-4234-91F8-A2F0D9B0EE31}" destId="{AEE33B41-5FEB-45A1-AF33-E81272E50D8D}" srcOrd="0" destOrd="0" presId="urn:microsoft.com/office/officeart/2005/8/layout/hChevron3"/>
    <dgm:cxn modelId="{D767601C-1C0C-5B4B-A0E0-CEB22551FEDC}" type="presOf" srcId="{D2BC27A1-77F9-43D7-B4DC-0F6E17A941C2}" destId="{0B033732-ED0E-4B89-A0C6-AB99628C2EE8}" srcOrd="0" destOrd="0" presId="urn:microsoft.com/office/officeart/2005/8/layout/hChevron3"/>
    <dgm:cxn modelId="{F997E6E7-EA49-45DD-96DE-5932525109D9}" srcId="{D2BC27A1-77F9-43D7-B4DC-0F6E17A941C2}" destId="{2ACA6AE9-DB82-466D-82E6-4C7165CEECFA}" srcOrd="1" destOrd="0" parTransId="{F2598362-15F1-4286-B316-4744CF62C11A}" sibTransId="{8B866A05-BB09-48DC-B6FF-31F8FE26CFD3}"/>
    <dgm:cxn modelId="{AB9CDFB9-F7AE-4820-B290-705C80B77708}" srcId="{D2BC27A1-77F9-43D7-B4DC-0F6E17A941C2}" destId="{0FB2362C-A0BE-4234-91F8-A2F0D9B0EE31}" srcOrd="0" destOrd="0" parTransId="{63D1C308-0543-46E6-A72C-731BAA8BC1CB}" sibTransId="{17A1F7EE-512E-4288-949B-103889D9501C}"/>
    <dgm:cxn modelId="{CC7865AB-4011-A042-985C-249212F32BBD}" type="presParOf" srcId="{0B033732-ED0E-4B89-A0C6-AB99628C2EE8}" destId="{AEE33B41-5FEB-45A1-AF33-E81272E50D8D}" srcOrd="0" destOrd="0" presId="urn:microsoft.com/office/officeart/2005/8/layout/hChevron3"/>
    <dgm:cxn modelId="{F8FB2037-E838-684B-849B-25BA232B098C}" type="presParOf" srcId="{0B033732-ED0E-4B89-A0C6-AB99628C2EE8}" destId="{F7134489-93D9-4B7A-A561-68CD99503219}" srcOrd="1" destOrd="0" presId="urn:microsoft.com/office/officeart/2005/8/layout/hChevron3"/>
    <dgm:cxn modelId="{074AE674-DACC-454A-B106-34FC7EC14DFC}" type="presParOf" srcId="{0B033732-ED0E-4B89-A0C6-AB99628C2EE8}" destId="{D62DA1ED-1B91-4CD4-89BA-30AA3D118F6A}" srcOrd="2" destOrd="0" presId="urn:microsoft.com/office/officeart/2005/8/layout/hChevron3"/>
    <dgm:cxn modelId="{A3458AFE-9848-6542-B031-9096845FEDA4}" type="presParOf" srcId="{0B033732-ED0E-4B89-A0C6-AB99628C2EE8}" destId="{40CD6B91-99CD-446C-98EE-83DEDC8664CF}" srcOrd="3" destOrd="0" presId="urn:microsoft.com/office/officeart/2005/8/layout/hChevron3"/>
    <dgm:cxn modelId="{85433622-2AA1-0140-B2C8-B215B6D889AE}" type="presParOf" srcId="{0B033732-ED0E-4B89-A0C6-AB99628C2EE8}" destId="{273A7F7D-1BC2-4D87-A81F-68BDE75EDB8E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E33B41-5FEB-45A1-AF33-E81272E50D8D}">
      <dsp:nvSpPr>
        <dsp:cNvPr id="0" name=""/>
        <dsp:cNvSpPr/>
      </dsp:nvSpPr>
      <dsp:spPr>
        <a:xfrm>
          <a:off x="0" y="335576"/>
          <a:ext cx="1497793" cy="94306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900" b="1" kern="1200" dirty="0" smtClean="0"/>
            <a:t>COMMITMENTS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effectLst/>
              <a:latin typeface="+mj-lt"/>
            </a:rPr>
            <a:t>Customer satisfaction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effectLst/>
              <a:latin typeface="+mj-lt"/>
            </a:rPr>
            <a:t>Project effectiveness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effectLst/>
              <a:latin typeface="+mj-lt"/>
            </a:rPr>
            <a:t>Global Quality</a:t>
          </a:r>
          <a:endParaRPr lang="en-US" sz="900" kern="1200" dirty="0" smtClean="0"/>
        </a:p>
      </dsp:txBody>
      <dsp:txXfrm>
        <a:off x="0" y="335576"/>
        <a:ext cx="1497793" cy="943066"/>
      </dsp:txXfrm>
    </dsp:sp>
    <dsp:sp modelId="{D62DA1ED-1B91-4CD4-89BA-30AA3D118F6A}">
      <dsp:nvSpPr>
        <dsp:cNvPr id="0" name=""/>
        <dsp:cNvSpPr/>
      </dsp:nvSpPr>
      <dsp:spPr>
        <a:xfrm>
          <a:off x="1096325" y="335576"/>
          <a:ext cx="1926564" cy="94306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900" b="1" kern="1200" dirty="0" smtClean="0"/>
            <a:t>EXPECTATIONS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900" kern="1200" dirty="0" smtClean="0"/>
            <a:t>Requirements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900" kern="1200" dirty="0" smtClean="0"/>
            <a:t>Deadlines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900" kern="1200" dirty="0" smtClean="0"/>
            <a:t>Constraints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900" kern="1200" dirty="0" smtClean="0"/>
            <a:t>Budget </a:t>
          </a:r>
          <a:endParaRPr lang="en-US" sz="900" kern="1200" dirty="0"/>
        </a:p>
      </dsp:txBody>
      <dsp:txXfrm>
        <a:off x="1096325" y="335576"/>
        <a:ext cx="1926564" cy="943066"/>
      </dsp:txXfrm>
    </dsp:sp>
    <dsp:sp modelId="{273A7F7D-1BC2-4D87-A81F-68BDE75EDB8E}">
      <dsp:nvSpPr>
        <dsp:cNvPr id="0" name=""/>
        <dsp:cNvSpPr/>
      </dsp:nvSpPr>
      <dsp:spPr>
        <a:xfrm>
          <a:off x="2620911" y="335576"/>
          <a:ext cx="1843073" cy="94306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900" b="1" kern="1200" dirty="0" smtClean="0"/>
            <a:t>COMPONENTS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900" kern="1200" dirty="0" smtClean="0">
              <a:effectLst/>
              <a:latin typeface="+mj-lt"/>
            </a:rPr>
            <a:t>Controlled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900" kern="1200" dirty="0" smtClean="0">
              <a:effectLst/>
              <a:latin typeface="+mj-lt"/>
            </a:rPr>
            <a:t>Permanent Scalable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900" kern="1200" dirty="0" smtClean="0">
              <a:effectLst/>
              <a:latin typeface="+mj-lt"/>
            </a:rPr>
            <a:t>ECE</a:t>
          </a:r>
          <a:endParaRPr lang="en-US" sz="900" kern="1200" dirty="0"/>
        </a:p>
      </dsp:txBody>
      <dsp:txXfrm>
        <a:off x="2620911" y="335576"/>
        <a:ext cx="1843073" cy="943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2E164-6755-A44F-BA62-939DC7AD49E9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DD079-52B1-7E49-9141-A1AB22CFC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1169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4F81F-7067-4D6A-9805-811874AB829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1732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887CA8-0906-4C50-9AA2-C2BE98B44B8D}" type="slidenum">
              <a:rPr lang="fr-FR"/>
              <a:pPr/>
              <a:t>3</a:t>
            </a:fld>
            <a:endParaRPr lang="fr-FR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4"/>
            <a:ext cx="5029202" cy="4114800"/>
          </a:xfrm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Sage ERP X3 is based on the SAFE X3 platform, based on an functional architecture Multi-legislations, multi-companies and multi-sites, and organized around a large scope of functionalities with finance, purchasing, sales, CRM, manufacturing, inventory WMS, HR. This scope has been completed with </a:t>
            </a:r>
            <a:r>
              <a:rPr lang="en-US" sz="1000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ISv</a:t>
            </a:r>
            <a:r>
              <a:rPr lang="en-US" sz="1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, with dedicated Industries Solution built by our partner.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We are pleased to announce the Partners program’s launch which will be presented in a later stage.</a:t>
            </a:r>
            <a:endParaRPr lang="fr-FR" sz="10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endParaRPr lang="de-DE" sz="20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D7E859-07A6-435A-A93C-50CDD2964205}" type="slidenum">
              <a:rPr lang="de-DE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DE" smtClean="0">
              <a:solidFill>
                <a:prstClr val="black"/>
              </a:solidFill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How much information do you keep in your office</a:t>
            </a:r>
            <a:r>
              <a:rPr lang="en-US" baseline="0" dirty="0" smtClean="0"/>
              <a:t> documents? A majority, right?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Are they attached to the process you’re into at every moment? No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Are they stored on your laptop and backed up securely? Raise your hand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Are they fueled with up-to-date data coming from your financials?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Example: place a proposal to a customer and sharing consistent documents for your management meetings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We’ve added Office 2007 integration to V6 and improved it from V5!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But who better than Microsoft can talk to this? Well I have the pleasure to welcome…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Arial" pitchFamily="34" charset="0"/>
              </a:rPr>
              <a:t>Sage CRM v7.1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Arial" pitchFamily="34" charset="0"/>
              </a:rPr>
              <a:t>builds on our core value proposition by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delivering the functionality our customers need to work smarter and succeed in today’s competitive marketplace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59C4E3-1B3B-425C-AE19-D809F1B35EF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2783" y="2193156"/>
            <a:ext cx="5261346" cy="1728788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A1DE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A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5" y="3933056"/>
            <a:ext cx="4104456" cy="1512168"/>
          </a:xfrm>
          <a:prstGeom prst="rect">
            <a:avLst/>
          </a:prstGeom>
        </p:spPr>
        <p:txBody>
          <a:bodyPr/>
          <a:lstStyle>
            <a:lvl1pPr marL="0" indent="0">
              <a:buFont typeface="Sage Brand Elements" pitchFamily="2" charset="2"/>
              <a:buNone/>
              <a:defRPr sz="2400">
                <a:solidFill>
                  <a:srgbClr val="00338D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AU" noProof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9221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A1D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112568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Arial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742950" indent="-285750">
              <a:buFont typeface="Arial" pitchFamily="34" charset="0"/>
              <a:buChar char="•"/>
              <a:defRPr sz="2800">
                <a:solidFill>
                  <a:schemeClr val="tx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2469801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691"/>
            <a:ext cx="8229600" cy="69259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Sage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71527" y="6186414"/>
            <a:ext cx="915273" cy="41981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457200" y="6200192"/>
            <a:ext cx="850900" cy="365125"/>
          </a:xfrm>
          <a:prstGeom prst="rect">
            <a:avLst/>
          </a:prstGeom>
        </p:spPr>
        <p:txBody>
          <a:bodyPr/>
          <a:lstStyle/>
          <a:p>
            <a:fld id="{54438AA2-1C29-4B6E-B9A6-30793BE637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308100" y="6200192"/>
            <a:ext cx="2006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3008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65557-0319-47BD-9943-C03AEAC4DB53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8150AB-83F3-4933-9870-1AD0D4A255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0397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5" r:id="rId3"/>
    <p:sldLayoutId id="2147483658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846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846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846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846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846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846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846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846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846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8469"/>
        </a:buClr>
        <a:buSzPct val="75000"/>
        <a:buFont typeface="Sage Brand Elements" pitchFamily="2" charset="2"/>
        <a:buChar char="6"/>
        <a:defRPr sz="2800">
          <a:solidFill>
            <a:srgbClr val="4D4F5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8469"/>
        </a:buClr>
        <a:buSzPct val="75000"/>
        <a:buFont typeface="Sage Brand Elements" pitchFamily="2" charset="2"/>
        <a:buChar char="6"/>
        <a:defRPr sz="2400">
          <a:solidFill>
            <a:srgbClr val="4D4F5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8469"/>
        </a:buClr>
        <a:buSzPct val="75000"/>
        <a:buFont typeface="Sage Brand Elements" pitchFamily="2" charset="2"/>
        <a:buChar char="6"/>
        <a:defRPr sz="2000">
          <a:solidFill>
            <a:srgbClr val="4D4F5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8469"/>
        </a:buClr>
        <a:buSzPct val="75000"/>
        <a:buFont typeface="Sage Brand Elements" pitchFamily="2" charset="2"/>
        <a:buChar char="6"/>
        <a:defRPr>
          <a:solidFill>
            <a:srgbClr val="4D4F5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8469"/>
        </a:buClr>
        <a:buSzPct val="75000"/>
        <a:buFont typeface="Sage Brand Elements" pitchFamily="2" charset="2"/>
        <a:buChar char="6"/>
        <a:defRPr>
          <a:solidFill>
            <a:srgbClr val="4D4F5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8469"/>
        </a:buClr>
        <a:buSzPct val="75000"/>
        <a:buFont typeface="Sage Brand Elements" pitchFamily="2" charset="2"/>
        <a:buChar char="6"/>
        <a:defRPr>
          <a:solidFill>
            <a:srgbClr val="4D4F5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8469"/>
        </a:buClr>
        <a:buSzPct val="75000"/>
        <a:buFont typeface="Sage Brand Elements" pitchFamily="2" charset="2"/>
        <a:buChar char="6"/>
        <a:defRPr>
          <a:solidFill>
            <a:srgbClr val="4D4F5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8469"/>
        </a:buClr>
        <a:buSzPct val="75000"/>
        <a:buFont typeface="Sage Brand Elements" pitchFamily="2" charset="2"/>
        <a:buChar char="6"/>
        <a:defRPr>
          <a:solidFill>
            <a:srgbClr val="4D4F5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8469"/>
        </a:buClr>
        <a:buSzPct val="75000"/>
        <a:buFont typeface="Sage Brand Elements" pitchFamily="2" charset="2"/>
        <a:buChar char="6"/>
        <a:defRPr>
          <a:solidFill>
            <a:srgbClr val="4D4F5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hyperlink" Target="http://www.sagecrm.com/" TargetMode="External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1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548680"/>
            <a:ext cx="662473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endParaRPr lang="en-US" sz="2800" dirty="0" smtClean="0">
              <a:solidFill>
                <a:srgbClr val="00A1DE"/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pPr lvl="1" eaLnBrk="1" hangingPunct="1">
              <a:lnSpc>
                <a:spcPct val="150000"/>
              </a:lnSpc>
              <a:spcAft>
                <a:spcPts val="0"/>
              </a:spcAft>
            </a:pPr>
            <a:r>
              <a:rPr lang="en-US" sz="1600" dirty="0" smtClean="0">
                <a:solidFill>
                  <a:srgbClr val="565456"/>
                </a:solidFill>
              </a:rPr>
              <a:t>All </a:t>
            </a:r>
            <a:r>
              <a:rPr lang="en-US" sz="1600" dirty="0">
                <a:solidFill>
                  <a:srgbClr val="565456"/>
                </a:solidFill>
              </a:rPr>
              <a:t>in One Enterprise Management Solution</a:t>
            </a:r>
          </a:p>
          <a:p>
            <a:pPr lvl="1" eaLnBrk="1" hangingPunct="1">
              <a:lnSpc>
                <a:spcPct val="150000"/>
              </a:lnSpc>
              <a:spcAft>
                <a:spcPts val="0"/>
              </a:spcAft>
            </a:pPr>
            <a:r>
              <a:rPr lang="en-US" sz="1600" dirty="0">
                <a:solidFill>
                  <a:srgbClr val="565456"/>
                </a:solidFill>
              </a:rPr>
              <a:t>New Level of Power and Flexibility</a:t>
            </a:r>
          </a:p>
          <a:p>
            <a:pPr lvl="1" eaLnBrk="1" hangingPunct="1">
              <a:lnSpc>
                <a:spcPct val="150000"/>
              </a:lnSpc>
              <a:spcAft>
                <a:spcPts val="0"/>
              </a:spcAft>
            </a:pPr>
            <a:r>
              <a:rPr lang="en-US" sz="1600" dirty="0">
                <a:solidFill>
                  <a:srgbClr val="565456"/>
                </a:solidFill>
              </a:rPr>
              <a:t>Functionally Advanced, yet Simple and Cost Effective</a:t>
            </a:r>
          </a:p>
          <a:p>
            <a:pPr eaLnBrk="1" hangingPunct="1">
              <a:lnSpc>
                <a:spcPct val="150000"/>
              </a:lnSpc>
            </a:pPr>
            <a:endParaRPr lang="en-US" sz="2000" b="1" dirty="0" smtClean="0">
              <a:solidFill>
                <a:srgbClr val="00A1DE"/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>
                <a:solidFill>
                  <a:srgbClr val="00A1DE"/>
                </a:solidFill>
                <a:ea typeface="ＭＳ Ｐゴシック" pitchFamily="-112" charset="-128"/>
                <a:cs typeface="ＭＳ Ｐゴシック" pitchFamily="-112" charset="-128"/>
              </a:rPr>
              <a:t>Key </a:t>
            </a:r>
            <a:r>
              <a:rPr lang="en-US" sz="2000" dirty="0">
                <a:solidFill>
                  <a:srgbClr val="00A1DE"/>
                </a:solidFill>
                <a:ea typeface="ＭＳ Ｐゴシック" pitchFamily="-112" charset="-128"/>
                <a:cs typeface="ＭＳ Ｐゴシック" pitchFamily="-112" charset="-128"/>
              </a:rPr>
              <a:t>Features</a:t>
            </a:r>
          </a:p>
          <a:p>
            <a:pPr marL="742950" lvl="1" indent="-285750" eaLnBrk="1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en-US" sz="1600" dirty="0">
                <a:solidFill>
                  <a:srgbClr val="565456"/>
                </a:solidFill>
              </a:rPr>
              <a:t>Real Time and Fully Web Compatible</a:t>
            </a:r>
          </a:p>
          <a:p>
            <a:pPr marL="742950" lvl="1" indent="-285750" eaLnBrk="1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en-US" sz="1600" dirty="0">
                <a:solidFill>
                  <a:srgbClr val="565456"/>
                </a:solidFill>
              </a:rPr>
              <a:t>Increase Business Insight</a:t>
            </a:r>
          </a:p>
          <a:p>
            <a:pPr marL="742950" lvl="1" indent="-285750" eaLnBrk="1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en-US" sz="1600" dirty="0">
                <a:solidFill>
                  <a:srgbClr val="565456"/>
                </a:solidFill>
              </a:rPr>
              <a:t>Streamline Operations</a:t>
            </a:r>
          </a:p>
          <a:p>
            <a:pPr marL="742950" lvl="1" indent="-285750" eaLnBrk="1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565456"/>
                </a:solidFill>
              </a:rPr>
              <a:t>Enhance </a:t>
            </a:r>
            <a:r>
              <a:rPr lang="en-US" sz="1600" dirty="0">
                <a:solidFill>
                  <a:srgbClr val="565456"/>
                </a:solidFill>
              </a:rPr>
              <a:t>Collaboration</a:t>
            </a:r>
          </a:p>
          <a:p>
            <a:pPr marL="742950" lvl="1" indent="-285750" eaLnBrk="1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en-US" sz="1600" dirty="0">
                <a:solidFill>
                  <a:srgbClr val="565456"/>
                </a:solidFill>
              </a:rPr>
              <a:t>Reduce Costs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dirty="0" smtClean="0"/>
              <a:t>Mid Market and Enterprise Solution</a:t>
            </a:r>
            <a:endParaRPr lang="en-ZA" sz="3600" dirty="0"/>
          </a:p>
        </p:txBody>
      </p:sp>
      <p:pic>
        <p:nvPicPr>
          <p:cNvPr id="7" name="Image 8" descr="PLATFORMESage_ERPX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0868" y="2708920"/>
            <a:ext cx="4011612" cy="330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0067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4193"/>
            <a:ext cx="8229600" cy="706664"/>
          </a:xfrm>
        </p:spPr>
        <p:txBody>
          <a:bodyPr/>
          <a:lstStyle/>
          <a:p>
            <a:r>
              <a:rPr lang="en-US" sz="2800" dirty="0" smtClean="0"/>
              <a:t>Advanced Technology Design for the Enterprise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634728"/>
            <a:ext cx="2196859" cy="3302938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Web-Native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SOA</a:t>
            </a:r>
            <a:r>
              <a:rPr lang="en-US" dirty="0" smtClean="0"/>
              <a:t> / Metadata-Driven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Integrated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common tools supporting </a:t>
            </a:r>
            <a:r>
              <a:rPr lang="en-US" dirty="0" smtClean="0"/>
              <a:t>all </a:t>
            </a:r>
            <a:br>
              <a:rPr lang="en-US" dirty="0" smtClean="0"/>
            </a:br>
            <a:r>
              <a:rPr lang="en-US" dirty="0" smtClean="0"/>
              <a:t>enterprise applications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Comprehensive toolset </a:t>
            </a:r>
            <a:r>
              <a:rPr lang="en-US" dirty="0" smtClean="0"/>
              <a:t>for administrators and </a:t>
            </a:r>
            <a:br>
              <a:rPr lang="en-US" dirty="0" smtClean="0"/>
            </a:br>
            <a:r>
              <a:rPr lang="en-US" dirty="0" smtClean="0"/>
              <a:t>developers</a:t>
            </a:r>
          </a:p>
        </p:txBody>
      </p:sp>
      <p:pic>
        <p:nvPicPr>
          <p:cNvPr id="4" name="Picture 3" descr="safe-technology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5491" y="1324896"/>
            <a:ext cx="6549178" cy="4875296"/>
          </a:xfrm>
          <a:prstGeom prst="rect">
            <a:avLst/>
          </a:prstGeom>
        </p:spPr>
      </p:pic>
      <p:pic>
        <p:nvPicPr>
          <p:cNvPr id="16" name="Picture 2" descr="C:\Users\bjanique\Desktop\logos\ofc-Ent07_rgb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9770" y="4880804"/>
            <a:ext cx="1844155" cy="29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Logo DB11g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6237312"/>
            <a:ext cx="1129043" cy="35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C:\DOCUME~1\gdalle\LOCALS~1\Temp\7zE713.tmp\O_Exadata_clr.bmp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01370" y="6153425"/>
            <a:ext cx="1026940" cy="49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00377" y="6021205"/>
            <a:ext cx="1115118" cy="35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6395398"/>
            <a:ext cx="462602" cy="46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480873" y="5863065"/>
            <a:ext cx="773052" cy="38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 descr="C:\Users\bjanique\Desktop\logos\WS08-HypeV_h_rgb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09770" y="5335994"/>
            <a:ext cx="17653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3468995" y="909811"/>
            <a:ext cx="4033506" cy="614189"/>
            <a:chOff x="4293581" y="890857"/>
            <a:chExt cx="4033506" cy="614189"/>
          </a:xfrm>
        </p:grpSpPr>
        <p:pic>
          <p:nvPicPr>
            <p:cNvPr id="23" name="Picture 16" descr="D:\Mes images\56_youtube_logo_large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71130" y="890857"/>
              <a:ext cx="723080" cy="614189"/>
            </a:xfrm>
            <a:prstGeom prst="rect">
              <a:avLst/>
            </a:prstGeom>
            <a:noFill/>
          </p:spPr>
        </p:pic>
        <p:pic>
          <p:nvPicPr>
            <p:cNvPr id="24" name="Picture 17" descr="D:\Mes images\Twitter logo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525099" y="1010017"/>
              <a:ext cx="344571" cy="330003"/>
            </a:xfrm>
            <a:prstGeom prst="rect">
              <a:avLst/>
            </a:prstGeom>
            <a:noFill/>
          </p:spPr>
        </p:pic>
        <p:pic>
          <p:nvPicPr>
            <p:cNvPr id="25" name="Picture 18" descr="D:\Mes images\facebook_logo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925188" y="1010017"/>
              <a:ext cx="401899" cy="384907"/>
            </a:xfrm>
            <a:prstGeom prst="rect">
              <a:avLst/>
            </a:prstGeom>
            <a:noFill/>
          </p:spPr>
        </p:pic>
        <p:pic>
          <p:nvPicPr>
            <p:cNvPr id="26" name="Picture 19" descr="D:\Mes images\netvibes_white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025130" y="1034333"/>
              <a:ext cx="1403180" cy="290563"/>
            </a:xfrm>
            <a:prstGeom prst="rect">
              <a:avLst/>
            </a:prstGeom>
            <a:noFill/>
          </p:spPr>
        </p:pic>
        <p:pic>
          <p:nvPicPr>
            <p:cNvPr id="27" name="Picture 21" descr="D:\Mes images\Bibliothèque multimédia Microsoft\j0411828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93581" y="991063"/>
              <a:ext cx="578164" cy="47132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518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861" name="Rectangle 85"/>
          <p:cNvSpPr>
            <a:spLocks noGrp="1" noChangeArrowheads="1"/>
          </p:cNvSpPr>
          <p:nvPr>
            <p:ph type="title"/>
          </p:nvPr>
        </p:nvSpPr>
        <p:spPr>
          <a:xfrm>
            <a:off x="99734" y="130048"/>
            <a:ext cx="9044266" cy="706664"/>
          </a:xfrm>
        </p:spPr>
        <p:txBody>
          <a:bodyPr>
            <a:noAutofit/>
          </a:bodyPr>
          <a:lstStyle/>
          <a:p>
            <a:r>
              <a:rPr lang="en-US" sz="2400" dirty="0" smtClean="0"/>
              <a:t>A Complete and an Extensive Business Solution: Sage ERP X3</a:t>
            </a:r>
            <a:endParaRPr lang="en-US" sz="2400" dirty="0"/>
          </a:p>
        </p:txBody>
      </p:sp>
      <p:pic>
        <p:nvPicPr>
          <p:cNvPr id="4" name="Picture 3" descr="X3 Wheel - localised- small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3874"/>
            <a:ext cx="9144000" cy="634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8639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D:\Mes documents\Direction produits\Sage ERP X3\BERYL\ecrans fonctions\quot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49600" y="1384300"/>
            <a:ext cx="5495925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 descr="Microsoft office 2007_capture uk.bmp"/>
          <p:cNvPicPr>
            <a:picLocks noChangeAspect="1"/>
          </p:cNvPicPr>
          <p:nvPr/>
        </p:nvPicPr>
        <p:blipFill>
          <a:blip r:embed="rId4" cstate="print"/>
          <a:srcRect b="377"/>
          <a:stretch>
            <a:fillRect/>
          </a:stretch>
        </p:blipFill>
        <p:spPr>
          <a:xfrm>
            <a:off x="3173959" y="1933358"/>
            <a:ext cx="5500914" cy="331379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2108"/>
            <a:ext cx="8229600" cy="692596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A1DE"/>
                </a:solidFill>
                <a:latin typeface="+mn-lt"/>
              </a:rPr>
              <a:t>Familiar Usability In Context 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509712"/>
            <a:ext cx="2911475" cy="376555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ts val="2400"/>
              </a:lnSpc>
              <a:spcBef>
                <a:spcPts val="1800"/>
              </a:spcBef>
            </a:pPr>
            <a:r>
              <a:rPr lang="en-US" sz="2000" dirty="0" smtClean="0"/>
              <a:t>Microsoft Office </a:t>
            </a:r>
            <a:br>
              <a:rPr lang="en-US" sz="2000" dirty="0" smtClean="0"/>
            </a:br>
            <a:r>
              <a:rPr lang="en-US" sz="2000" dirty="0" smtClean="0"/>
              <a:t>documents</a:t>
            </a:r>
            <a:br>
              <a:rPr lang="en-US" sz="2000" dirty="0" smtClean="0"/>
            </a:br>
            <a:r>
              <a:rPr lang="en-US" sz="2000" dirty="0" smtClean="0"/>
              <a:t>directly created </a:t>
            </a:r>
            <a:br>
              <a:rPr lang="en-US" sz="2000" dirty="0" smtClean="0"/>
            </a:br>
            <a:r>
              <a:rPr lang="en-US" sz="2000" dirty="0" smtClean="0"/>
              <a:t>or modified in context</a:t>
            </a:r>
          </a:p>
          <a:p>
            <a:pPr eaLnBrk="1" hangingPunct="1">
              <a:lnSpc>
                <a:spcPts val="2400"/>
              </a:lnSpc>
              <a:spcBef>
                <a:spcPts val="1800"/>
              </a:spcBef>
            </a:pPr>
            <a:r>
              <a:rPr lang="en-US" sz="2000" dirty="0" smtClean="0"/>
              <a:t>Securely saved</a:t>
            </a:r>
            <a:br>
              <a:rPr lang="en-US" sz="2000" dirty="0" smtClean="0"/>
            </a:br>
            <a:r>
              <a:rPr lang="en-US" sz="2000" dirty="0" smtClean="0"/>
              <a:t>in the ERP DB</a:t>
            </a:r>
          </a:p>
          <a:p>
            <a:pPr eaLnBrk="1" hangingPunct="1">
              <a:lnSpc>
                <a:spcPts val="2400"/>
              </a:lnSpc>
              <a:spcBef>
                <a:spcPts val="1800"/>
              </a:spcBef>
            </a:pPr>
            <a:r>
              <a:rPr lang="en-US" sz="2000" dirty="0" smtClean="0"/>
              <a:t>Information &amp; Data</a:t>
            </a:r>
            <a:br>
              <a:rPr lang="en-US" sz="2000" dirty="0" smtClean="0"/>
            </a:br>
            <a:r>
              <a:rPr lang="en-US" sz="2000" dirty="0" smtClean="0"/>
              <a:t>together</a:t>
            </a:r>
          </a:p>
        </p:txBody>
      </p:sp>
      <p:grpSp>
        <p:nvGrpSpPr>
          <p:cNvPr id="2" name="Groupe 21"/>
          <p:cNvGrpSpPr>
            <a:grpSpLocks/>
          </p:cNvGrpSpPr>
          <p:nvPr/>
        </p:nvGrpSpPr>
        <p:grpSpPr bwMode="auto">
          <a:xfrm>
            <a:off x="5767388" y="608012"/>
            <a:ext cx="3289300" cy="3092450"/>
            <a:chOff x="5767354" y="1369659"/>
            <a:chExt cx="3289550" cy="3093150"/>
          </a:xfrm>
        </p:grpSpPr>
        <p:pic>
          <p:nvPicPr>
            <p:cNvPr id="108551" name="Image 15" descr="forme7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0133118">
              <a:off x="5963754" y="1369659"/>
              <a:ext cx="3093150" cy="3093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e 20"/>
            <p:cNvGrpSpPr>
              <a:grpSpLocks/>
            </p:cNvGrpSpPr>
            <p:nvPr/>
          </p:nvGrpSpPr>
          <p:grpSpPr bwMode="auto">
            <a:xfrm>
              <a:off x="5767354" y="1699984"/>
              <a:ext cx="2979963" cy="2262650"/>
              <a:chOff x="5767354" y="1699984"/>
              <a:chExt cx="2979963" cy="2262650"/>
            </a:xfrm>
          </p:grpSpPr>
          <p:sp>
            <p:nvSpPr>
              <p:cNvPr id="108553" name="Rectangle 3"/>
              <p:cNvSpPr txBox="1">
                <a:spLocks noChangeArrowheads="1"/>
              </p:cNvSpPr>
              <p:nvPr/>
            </p:nvSpPr>
            <p:spPr bwMode="auto">
              <a:xfrm>
                <a:off x="5767354" y="1699984"/>
                <a:ext cx="1436710" cy="1013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marL="342900" indent="-342900" algn="ctr" defTabSz="914400">
                  <a:lnSpc>
                    <a:spcPts val="2400"/>
                  </a:lnSpc>
                  <a:spcBef>
                    <a:spcPts val="1800"/>
                  </a:spcBef>
                </a:pPr>
                <a:r>
                  <a:rPr lang="en-US" sz="3600" b="1">
                    <a:solidFill>
                      <a:srgbClr val="CDE6A0"/>
                    </a:solidFill>
                    <a:latin typeface="Arial Narrow" pitchFamily="34" charset="0"/>
                    <a:cs typeface="Arial" pitchFamily="34" charset="0"/>
                  </a:rPr>
                  <a:t>NEW</a:t>
                </a:r>
              </a:p>
            </p:txBody>
          </p:sp>
          <p:grpSp>
            <p:nvGrpSpPr>
              <p:cNvPr id="4" name="Groupe 18"/>
              <p:cNvGrpSpPr>
                <a:grpSpLocks/>
              </p:cNvGrpSpPr>
              <p:nvPr/>
            </p:nvGrpSpPr>
            <p:grpSpPr bwMode="auto">
              <a:xfrm>
                <a:off x="6859637" y="2076257"/>
                <a:ext cx="1887680" cy="1886377"/>
                <a:chOff x="9830181" y="3614770"/>
                <a:chExt cx="1887680" cy="1886377"/>
              </a:xfrm>
            </p:grpSpPr>
            <p:sp>
              <p:nvSpPr>
                <p:cNvPr id="14" name="Ellipse 13"/>
                <p:cNvSpPr/>
                <p:nvPr/>
              </p:nvSpPr>
              <p:spPr>
                <a:xfrm>
                  <a:off x="9830181" y="3614770"/>
                  <a:ext cx="1887680" cy="188637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  <p:pic>
              <p:nvPicPr>
                <p:cNvPr id="108556" name="Picture 1"/>
                <p:cNvPicPr>
                  <a:picLocks noChangeAspect="1" noChangeArrowheads="1"/>
                </p:cNvPicPr>
                <p:nvPr/>
              </p:nvPicPr>
              <p:blipFill>
                <a:blip r:embed="rId6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9927772" y="3756104"/>
                  <a:ext cx="1553029" cy="1331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8557" name="Rectangle 16"/>
                <p:cNvSpPr>
                  <a:spLocks noChangeArrowheads="1"/>
                </p:cNvSpPr>
                <p:nvPr/>
              </p:nvSpPr>
              <p:spPr bwMode="auto">
                <a:xfrm>
                  <a:off x="10382463" y="4840905"/>
                  <a:ext cx="1108080" cy="4617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sz="2400" b="1" dirty="0">
                      <a:solidFill>
                        <a:srgbClr val="727073"/>
                      </a:solidFill>
                      <a:latin typeface="Arial Black" pitchFamily="34" charset="0"/>
                      <a:cs typeface="Arial" pitchFamily="34" charset="0"/>
                    </a:rPr>
                    <a:t> </a:t>
                  </a:r>
                  <a:r>
                    <a:rPr lang="en-US" sz="2400" b="1" dirty="0" smtClean="0">
                      <a:solidFill>
                        <a:srgbClr val="727073"/>
                      </a:solidFill>
                      <a:latin typeface="Arial Black" pitchFamily="34" charset="0"/>
                      <a:cs typeface="Arial" pitchFamily="34" charset="0"/>
                    </a:rPr>
                    <a:t>2010</a:t>
                  </a:r>
                  <a:endParaRPr lang="fr-FR" sz="2400" b="1" dirty="0">
                    <a:solidFill>
                      <a:srgbClr val="727073"/>
                    </a:solidFill>
                    <a:latin typeface="Arial Black" pitchFamily="34" charset="0"/>
                    <a:cs typeface="Arial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172735783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9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9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9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9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9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9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179512" y="188640"/>
            <a:ext cx="8617262" cy="715962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1DE"/>
                </a:solidFill>
                <a:effectLst/>
                <a:uLnTx/>
                <a:uFillTx/>
                <a:latin typeface="Foco" pitchFamily="34" charset="0"/>
                <a:ea typeface="Arial Unicode MS" pitchFamily="34" charset="-128"/>
                <a:cs typeface="Arial" pitchFamily="34" charset="0"/>
              </a:rPr>
              <a:t>Sage CRM v7.1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rgbClr val="00A1DE"/>
                </a:solidFill>
                <a:latin typeface="Foco" pitchFamily="34" charset="0"/>
                <a:ea typeface="Arial Unicode MS" pitchFamily="34" charset="-128"/>
                <a:cs typeface="Arial" pitchFamily="34" charset="0"/>
              </a:rPr>
              <a:t>Sales Force,</a:t>
            </a:r>
            <a:r>
              <a:rPr lang="en-US" sz="2800" dirty="0" smtClean="0">
                <a:solidFill>
                  <a:srgbClr val="00A1DE"/>
                </a:solidFill>
                <a:latin typeface="Foco" pitchFamily="34" charset="0"/>
                <a:ea typeface="Arial Unicode MS" pitchFamily="34" charset="-128"/>
                <a:cs typeface="Arial" pitchFamily="34" charset="0"/>
              </a:rPr>
              <a:t> Marketing, Customer Care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A1DE"/>
              </a:solidFill>
              <a:effectLst/>
              <a:uLnTx/>
              <a:uFillTx/>
              <a:latin typeface="Foco" pitchFamily="34" charset="0"/>
              <a:ea typeface="Arial Unicode MS" pitchFamily="34" charset="-128"/>
              <a:cs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23528" y="1124744"/>
            <a:ext cx="4608512" cy="908521"/>
            <a:chOff x="179512" y="1412776"/>
            <a:chExt cx="4608512" cy="908521"/>
          </a:xfrm>
        </p:grpSpPr>
        <p:sp>
          <p:nvSpPr>
            <p:cNvPr id="34" name="TextBox 33"/>
            <p:cNvSpPr txBox="1"/>
            <p:nvPr/>
          </p:nvSpPr>
          <p:spPr>
            <a:xfrm>
              <a:off x="179512" y="1628800"/>
              <a:ext cx="4608512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GB" sz="1300" dirty="0" smtClean="0">
                  <a:solidFill>
                    <a:srgbClr val="4D4F53"/>
                  </a:solidFill>
                </a:rPr>
                <a:t> On-Premise, hosted and Cloud deployment options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1300" dirty="0" smtClean="0">
                  <a:solidFill>
                    <a:srgbClr val="4D4F53"/>
                  </a:solidFill>
                </a:rPr>
                <a:t> Powerful MS Exchange integration with easy point-and-click deployment </a:t>
              </a:r>
              <a:endParaRPr lang="en-GB" sz="1300" dirty="0">
                <a:solidFill>
                  <a:srgbClr val="4D4F53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9512" y="1412776"/>
              <a:ext cx="4536504" cy="21602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IE" sz="1400" b="1" dirty="0" smtClean="0">
                  <a:solidFill>
                    <a:srgbClr val="00A1DE"/>
                  </a:solidFill>
                </a:rPr>
                <a:t>Fast, flexible deployment</a:t>
              </a:r>
            </a:p>
            <a:p>
              <a:endParaRPr lang="en-IE" sz="1400" dirty="0" smtClean="0">
                <a:solidFill>
                  <a:srgbClr val="008469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23528" y="2204864"/>
            <a:ext cx="4968552" cy="1708741"/>
            <a:chOff x="179512" y="2378037"/>
            <a:chExt cx="4968552" cy="1615195"/>
          </a:xfrm>
        </p:grpSpPr>
        <p:sp>
          <p:nvSpPr>
            <p:cNvPr id="42" name="TextBox 41"/>
            <p:cNvSpPr txBox="1"/>
            <p:nvPr/>
          </p:nvSpPr>
          <p:spPr>
            <a:xfrm>
              <a:off x="179512" y="2582235"/>
              <a:ext cx="4968552" cy="141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GB" sz="1300" dirty="0" smtClean="0">
                  <a:solidFill>
                    <a:srgbClr val="4D4F53"/>
                  </a:solidFill>
                </a:rPr>
                <a:t> </a:t>
              </a:r>
              <a:r>
                <a:rPr lang="en-IE" sz="1300" dirty="0" smtClean="0">
                  <a:solidFill>
                    <a:srgbClr val="4D4F53"/>
                  </a:solidFill>
                </a:rPr>
                <a:t>24hr access to up-to-date communications, calendar and contacts regardless of location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1300" dirty="0" smtClean="0">
                  <a:solidFill>
                    <a:srgbClr val="4D4F53"/>
                  </a:solidFill>
                </a:rPr>
                <a:t> Integrates with Twitter and LinkedIn 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1300" dirty="0" smtClean="0">
                  <a:solidFill>
                    <a:srgbClr val="4D4F53"/>
                  </a:solidFill>
                </a:rPr>
                <a:t> Access to global marketplace of add-ons at </a:t>
              </a:r>
              <a:r>
                <a:rPr lang="en-GB" sz="1300" b="1" dirty="0" smtClean="0">
                  <a:solidFill>
                    <a:srgbClr val="4D4F53"/>
                  </a:solidFill>
                  <a:hlinkClick r:id="rId3"/>
                </a:rPr>
                <a:t>www.sagecrm.com</a:t>
              </a:r>
              <a:endParaRPr lang="en-GB" sz="1300" b="1" dirty="0" smtClean="0">
                <a:solidFill>
                  <a:srgbClr val="4D4F53"/>
                </a:solidFill>
              </a:endParaRPr>
            </a:p>
            <a:p>
              <a:pPr>
                <a:buFont typeface="Arial" pitchFamily="34" charset="0"/>
                <a:buChar char="•"/>
              </a:pPr>
              <a:endParaRPr lang="en-GB" sz="1300" dirty="0" smtClean="0">
                <a:solidFill>
                  <a:srgbClr val="4D4F53"/>
                </a:solidFill>
              </a:endParaRPr>
            </a:p>
            <a:p>
              <a:pPr>
                <a:buFont typeface="Arial" pitchFamily="34" charset="0"/>
                <a:buChar char="•"/>
              </a:pPr>
              <a:endParaRPr lang="en-GB" sz="1300" dirty="0" smtClean="0">
                <a:solidFill>
                  <a:srgbClr val="4D4F53"/>
                </a:solidFill>
              </a:endParaRPr>
            </a:p>
            <a:p>
              <a:pPr>
                <a:buFont typeface="Arial" pitchFamily="34" charset="0"/>
                <a:buChar char="•"/>
              </a:pPr>
              <a:endParaRPr lang="en-GB" sz="1300" dirty="0">
                <a:solidFill>
                  <a:srgbClr val="4D4F53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79512" y="2378037"/>
              <a:ext cx="2664296" cy="328366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IE" sz="1400" b="1" dirty="0" smtClean="0">
                  <a:solidFill>
                    <a:srgbClr val="00A1DE"/>
                  </a:solidFill>
                </a:rPr>
                <a:t>Fits the way you work</a:t>
              </a:r>
            </a:p>
            <a:p>
              <a:endParaRPr lang="en-IE" sz="1400" dirty="0" smtClean="0">
                <a:solidFill>
                  <a:srgbClr val="008469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23528" y="3501007"/>
            <a:ext cx="4896544" cy="1508684"/>
            <a:chOff x="179512" y="3369384"/>
            <a:chExt cx="4896544" cy="1367758"/>
          </a:xfrm>
        </p:grpSpPr>
        <p:sp>
          <p:nvSpPr>
            <p:cNvPr id="41" name="TextBox 40"/>
            <p:cNvSpPr txBox="1"/>
            <p:nvPr/>
          </p:nvSpPr>
          <p:spPr>
            <a:xfrm>
              <a:off x="179512" y="3565228"/>
              <a:ext cx="4896544" cy="1171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GB" sz="1300" dirty="0" smtClean="0">
                  <a:solidFill>
                    <a:srgbClr val="4D4F53"/>
                  </a:solidFill>
                </a:rPr>
                <a:t> Simple 3-step wizard to execute e-marketing campaigns quickly and easily with a choice of over 90 professional templates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1300" dirty="0" smtClean="0">
                  <a:solidFill>
                    <a:srgbClr val="4D4F53"/>
                  </a:solidFill>
                </a:rPr>
                <a:t> Ready-made marketing campaign workflow out-of-the-box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1300" dirty="0" smtClean="0">
                  <a:solidFill>
                    <a:srgbClr val="4D4F53"/>
                  </a:solidFill>
                </a:rPr>
                <a:t> Simple campaign cloning to re-produce winning campaigns</a:t>
              </a:r>
            </a:p>
            <a:p>
              <a:pPr>
                <a:buFont typeface="Arial" pitchFamily="34" charset="0"/>
                <a:buChar char="•"/>
              </a:pPr>
              <a:endParaRPr lang="en-GB" sz="1300" dirty="0" smtClean="0">
                <a:solidFill>
                  <a:srgbClr val="4D4F53"/>
                </a:solidFill>
              </a:endParaRPr>
            </a:p>
            <a:p>
              <a:pPr>
                <a:buFont typeface="Arial" pitchFamily="34" charset="0"/>
                <a:buChar char="•"/>
              </a:pPr>
              <a:endParaRPr lang="en-GB" sz="1300" dirty="0">
                <a:solidFill>
                  <a:srgbClr val="4D4F53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79512" y="3369384"/>
              <a:ext cx="4824536" cy="391689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IE" sz="1400" b="1" dirty="0" smtClean="0">
                  <a:solidFill>
                    <a:srgbClr val="00A1DE"/>
                  </a:solidFill>
                </a:rPr>
                <a:t>Accelerates marketing success   </a:t>
              </a:r>
            </a:p>
            <a:p>
              <a:endParaRPr lang="en-IE" sz="1400" dirty="0" smtClean="0">
                <a:solidFill>
                  <a:srgbClr val="008469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23528" y="4725145"/>
            <a:ext cx="4680520" cy="1163887"/>
            <a:chOff x="179512" y="4941169"/>
            <a:chExt cx="4680520" cy="1235511"/>
          </a:xfrm>
        </p:grpSpPr>
        <p:sp>
          <p:nvSpPr>
            <p:cNvPr id="43" name="TextBox 42"/>
            <p:cNvSpPr txBox="1"/>
            <p:nvPr/>
          </p:nvSpPr>
          <p:spPr>
            <a:xfrm>
              <a:off x="179512" y="5229202"/>
              <a:ext cx="4608512" cy="947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GB" sz="1300" dirty="0" smtClean="0">
                  <a:solidFill>
                    <a:srgbClr val="4D4F53"/>
                  </a:solidFill>
                </a:rPr>
                <a:t> Roles-based interactive dashboards out-of-the-box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1300" dirty="0" smtClean="0">
                  <a:solidFill>
                    <a:srgbClr val="4D4F53"/>
                  </a:solidFill>
                </a:rPr>
                <a:t> Fully configurable so you can personalise to your needs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1300" dirty="0" smtClean="0">
                  <a:solidFill>
                    <a:srgbClr val="4D4F53"/>
                  </a:solidFill>
                </a:rPr>
                <a:t> Enhanced graphical report charts for at-a-glance insight on business performance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79512" y="4941169"/>
              <a:ext cx="4680520" cy="72008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IE" sz="1400" b="1" dirty="0" smtClean="0">
                  <a:solidFill>
                    <a:srgbClr val="00A1DE"/>
                  </a:solidFill>
                </a:rPr>
                <a:t>Boosts business productivity</a:t>
              </a:r>
            </a:p>
            <a:p>
              <a:r>
                <a:rPr lang="en-IE" sz="1400" dirty="0" smtClean="0">
                  <a:solidFill>
                    <a:srgbClr val="008469"/>
                  </a:solidFill>
                </a:rPr>
                <a:t> 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148064" y="1196752"/>
            <a:ext cx="3816424" cy="4464496"/>
            <a:chOff x="5148064" y="1268760"/>
            <a:chExt cx="3816424" cy="4464496"/>
          </a:xfrm>
        </p:grpSpPr>
        <p:pic>
          <p:nvPicPr>
            <p:cNvPr id="26" name="Picture 9" descr="SCRM.com_iconv1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50632" y="1268760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1" descr="SCRM_iconv1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20072" y="1268760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4" descr="SCRMcloud_iconv3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67500" y="1268760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28" descr="MSExchangeInteg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35763" y="1378481"/>
              <a:ext cx="1228725" cy="394335"/>
            </a:xfrm>
            <a:prstGeom prst="rect">
              <a:avLst/>
            </a:prstGeom>
          </p:spPr>
        </p:pic>
        <p:pic>
          <p:nvPicPr>
            <p:cNvPr id="32" name="Picture 31" descr="linkedin-icon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04248" y="2636912"/>
              <a:ext cx="609600" cy="609600"/>
            </a:xfrm>
            <a:prstGeom prst="rect">
              <a:avLst/>
            </a:prstGeom>
          </p:spPr>
        </p:pic>
        <p:pic>
          <p:nvPicPr>
            <p:cNvPr id="33" name="Picture 32" descr="Twitter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56176" y="2636912"/>
              <a:ext cx="609600" cy="609600"/>
            </a:xfrm>
            <a:prstGeom prst="rect">
              <a:avLst/>
            </a:prstGeom>
          </p:spPr>
        </p:pic>
        <p:pic>
          <p:nvPicPr>
            <p:cNvPr id="35" name="Picture 34" descr="iPhone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52120" y="2420888"/>
              <a:ext cx="457200" cy="997268"/>
            </a:xfrm>
            <a:prstGeom prst="rect">
              <a:avLst/>
            </a:prstGeom>
          </p:spPr>
        </p:pic>
        <p:pic>
          <p:nvPicPr>
            <p:cNvPr id="37" name="Picture 36" descr="globe11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08158" y="3573016"/>
              <a:ext cx="796290" cy="796290"/>
            </a:xfrm>
            <a:prstGeom prst="rect">
              <a:avLst/>
            </a:prstGeom>
          </p:spPr>
        </p:pic>
        <p:pic>
          <p:nvPicPr>
            <p:cNvPr id="38" name="Picture 37" descr="char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01272" y="4835624"/>
              <a:ext cx="609600" cy="609600"/>
            </a:xfrm>
            <a:prstGeom prst="rect">
              <a:avLst/>
            </a:prstGeom>
          </p:spPr>
        </p:pic>
        <p:pic>
          <p:nvPicPr>
            <p:cNvPr id="40" name="Picture 39" descr="templates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68777" y="3573016"/>
              <a:ext cx="1171575" cy="740569"/>
            </a:xfrm>
            <a:prstGeom prst="rect">
              <a:avLst/>
            </a:prstGeom>
          </p:spPr>
        </p:pic>
        <p:pic>
          <p:nvPicPr>
            <p:cNvPr id="31" name="Sales Graphic" descr="finance.png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832089" y="4779594"/>
              <a:ext cx="944885" cy="44960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44" name="Cust Icon" descr="Login Manager.png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768193" y="4653136"/>
              <a:ext cx="756135" cy="756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44" descr="Stuff.png"/>
            <p:cNvPicPr>
              <a:picLocks noChangeAspect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336145" y="4869160"/>
              <a:ext cx="864096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Support Icon" descr="Help 1.png"/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577593" y="4941168"/>
              <a:ext cx="600472" cy="601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5508104" y="3501008"/>
              <a:ext cx="1024976" cy="952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38" descr="Apps&amp;Extras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452320" y="2420888"/>
              <a:ext cx="1344454" cy="832961"/>
            </a:xfrm>
            <a:prstGeom prst="rect">
              <a:avLst/>
            </a:prstGeom>
          </p:spPr>
        </p:pic>
        <p:sp>
          <p:nvSpPr>
            <p:cNvPr id="51" name="Rectangle 50"/>
            <p:cNvSpPr/>
            <p:nvPr/>
          </p:nvSpPr>
          <p:spPr>
            <a:xfrm>
              <a:off x="5148064" y="1844824"/>
              <a:ext cx="857927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sz="1100" dirty="0" smtClean="0">
                  <a:solidFill>
                    <a:schemeClr val="accent3">
                      <a:lumMod val="50000"/>
                    </a:schemeClr>
                  </a:solidFill>
                </a:rPr>
                <a:t>Sage CRM</a:t>
              </a:r>
            </a:p>
            <a:p>
              <a:r>
                <a:rPr lang="en-IE" sz="1100" dirty="0" smtClean="0">
                  <a:solidFill>
                    <a:schemeClr val="accent3">
                      <a:lumMod val="50000"/>
                    </a:schemeClr>
                  </a:solidFill>
                </a:rPr>
                <a:t>On-premise</a:t>
              </a:r>
              <a:endParaRPr lang="en-US" sz="11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942861" y="1844824"/>
              <a:ext cx="100540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sz="1100" dirty="0" smtClean="0">
                  <a:solidFill>
                    <a:schemeClr val="accent3">
                      <a:lumMod val="50000"/>
                    </a:schemeClr>
                  </a:solidFill>
                </a:rPr>
                <a:t>SageCRM.com</a:t>
              </a:r>
            </a:p>
            <a:p>
              <a:r>
                <a:rPr lang="en-IE" sz="1100" dirty="0" smtClean="0">
                  <a:solidFill>
                    <a:schemeClr val="accent3">
                      <a:lumMod val="50000"/>
                    </a:schemeClr>
                  </a:solidFill>
                </a:rPr>
                <a:t>On-demand</a:t>
              </a:r>
              <a:endParaRPr lang="en-US" sz="1100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876256" y="1844824"/>
              <a:ext cx="129614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E" sz="1100" dirty="0" smtClean="0">
                  <a:solidFill>
                    <a:schemeClr val="accent3">
                      <a:lumMod val="50000"/>
                    </a:schemeClr>
                  </a:solidFill>
                </a:rPr>
                <a:t>Sage CRM</a:t>
              </a:r>
            </a:p>
            <a:p>
              <a:r>
                <a:rPr lang="en-IE" sz="1100" dirty="0" smtClean="0">
                  <a:solidFill>
                    <a:schemeClr val="accent3">
                      <a:lumMod val="50000"/>
                    </a:schemeClr>
                  </a:solidFill>
                </a:rPr>
                <a:t>Cloud-deployable</a:t>
              </a:r>
              <a:endParaRPr lang="en-US" sz="1100" dirty="0"/>
            </a:p>
          </p:txBody>
        </p:sp>
      </p:grpSp>
      <p:pic>
        <p:nvPicPr>
          <p:cNvPr id="3" name="Picture 2" descr="Screen Shot 2012-07-10 at 5.34.55 AM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9584" y="5671404"/>
            <a:ext cx="3744416" cy="12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273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-13617"/>
            <a:ext cx="8507288" cy="922337"/>
          </a:xfrm>
        </p:spPr>
        <p:txBody>
          <a:bodyPr anchor="b">
            <a:normAutofit fontScale="90000"/>
          </a:bodyPr>
          <a:lstStyle/>
          <a:p>
            <a:r>
              <a:rPr lang="en-US" dirty="0" smtClean="0"/>
              <a:t>Beyond ROI: Implement Sage ERP X3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9512" y="1104994"/>
            <a:ext cx="842493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00A1DE"/>
              </a:buClr>
              <a:buFont typeface="Wingdings" charset="2"/>
              <a:buChar char="ü"/>
            </a:pPr>
            <a:r>
              <a:rPr lang="en-US" sz="2400" dirty="0" smtClean="0">
                <a:solidFill>
                  <a:srgbClr val="000000"/>
                </a:solidFill>
              </a:rPr>
              <a:t> Easy to Use</a:t>
            </a:r>
          </a:p>
          <a:p>
            <a:pPr marL="742950" lvl="1" indent="-285750">
              <a:spcAft>
                <a:spcPts val="1200"/>
              </a:spcAft>
              <a:buClr>
                <a:srgbClr val="00A1DE"/>
              </a:buClr>
              <a:buFont typeface="Wingdings" charset="2"/>
              <a:buChar char="ü"/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Visual Processes</a:t>
            </a:r>
          </a:p>
          <a:p>
            <a:pPr marL="742950" lvl="1" indent="-285750">
              <a:spcAft>
                <a:spcPts val="1200"/>
              </a:spcAft>
              <a:buClr>
                <a:srgbClr val="00A1DE"/>
              </a:buClr>
              <a:buFont typeface="Wingdings" charset="2"/>
              <a:buChar char="ü"/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Portal</a:t>
            </a:r>
          </a:p>
          <a:p>
            <a:pPr marL="285750" indent="-285750">
              <a:spcAft>
                <a:spcPts val="1200"/>
              </a:spcAft>
              <a:buClr>
                <a:srgbClr val="00A1DE"/>
              </a:buClr>
              <a:buFont typeface="Wingdings" charset="2"/>
              <a:buChar char="ü"/>
            </a:pPr>
            <a:r>
              <a:rPr lang="en-US" sz="2400" dirty="0" smtClean="0">
                <a:solidFill>
                  <a:srgbClr val="000000"/>
                </a:solidFill>
              </a:rPr>
              <a:t> Fast to Deploy</a:t>
            </a:r>
          </a:p>
          <a:p>
            <a:pPr marL="742950" lvl="1" indent="-285750">
              <a:spcAft>
                <a:spcPts val="1200"/>
              </a:spcAft>
              <a:buClr>
                <a:srgbClr val="00A1DE"/>
              </a:buClr>
              <a:buFont typeface="Wingdings" charset="2"/>
              <a:buChar char="ü"/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Web Based</a:t>
            </a:r>
          </a:p>
          <a:p>
            <a:pPr marL="742950" lvl="1" indent="-285750">
              <a:spcAft>
                <a:spcPts val="1200"/>
              </a:spcAft>
              <a:buClr>
                <a:srgbClr val="00A1DE"/>
              </a:buClr>
              <a:buFont typeface="Wingdings" charset="2"/>
              <a:buChar char="ü"/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Cloud Ready and Connected Services</a:t>
            </a:r>
          </a:p>
          <a:p>
            <a:pPr marL="285750" indent="-285750">
              <a:spcAft>
                <a:spcPts val="1200"/>
              </a:spcAft>
              <a:buClr>
                <a:srgbClr val="00A1DE"/>
              </a:buClr>
              <a:buFont typeface="Wingdings" charset="2"/>
              <a:buChar char="ü"/>
            </a:pPr>
            <a:r>
              <a:rPr lang="en-US" sz="2400" dirty="0" smtClean="0">
                <a:solidFill>
                  <a:srgbClr val="000000"/>
                </a:solidFill>
              </a:rPr>
              <a:t> Cost Effective</a:t>
            </a:r>
          </a:p>
          <a:p>
            <a:pPr marL="742950" lvl="1" indent="-285750">
              <a:spcAft>
                <a:spcPts val="1200"/>
              </a:spcAft>
              <a:buClr>
                <a:srgbClr val="00A1DE"/>
              </a:buClr>
              <a:buFont typeface="Wingdings" charset="2"/>
              <a:buChar char="ü"/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Implementation Choice and Handover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79512" y="5314975"/>
            <a:ext cx="8712968" cy="922337"/>
          </a:xfrm>
          <a:prstGeom prst="rect">
            <a:avLst/>
          </a:prstGeom>
        </p:spPr>
        <p:txBody>
          <a:bodyPr anchor="b">
            <a:normAutofit fontScale="825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A1DE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46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46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46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46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46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46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46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469"/>
                </a:solidFill>
                <a:latin typeface="Arial" charset="0"/>
              </a:defRPr>
            </a:lvl9pPr>
          </a:lstStyle>
          <a:p>
            <a:pPr algn="ctr"/>
            <a:r>
              <a:rPr lang="en-US" dirty="0" smtClean="0"/>
              <a:t>Sage Business Solutions are a great Company to do business with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427984" y="1124744"/>
            <a:ext cx="4464496" cy="2735940"/>
            <a:chOff x="2292098" y="1268760"/>
            <a:chExt cx="6996938" cy="3600036"/>
          </a:xfrm>
        </p:grpSpPr>
        <p:grpSp>
          <p:nvGrpSpPr>
            <p:cNvPr id="8" name="Groupe 2"/>
            <p:cNvGrpSpPr/>
            <p:nvPr/>
          </p:nvGrpSpPr>
          <p:grpSpPr>
            <a:xfrm>
              <a:off x="2364106" y="1268760"/>
              <a:ext cx="6537548" cy="1547999"/>
              <a:chOff x="1331640" y="2349064"/>
              <a:chExt cx="6537548" cy="1656000"/>
            </a:xfrm>
          </p:grpSpPr>
          <p:grpSp>
            <p:nvGrpSpPr>
              <p:cNvPr id="9" name="Groupe 10"/>
              <p:cNvGrpSpPr/>
              <p:nvPr/>
            </p:nvGrpSpPr>
            <p:grpSpPr>
              <a:xfrm>
                <a:off x="1331640" y="2349064"/>
                <a:ext cx="1692000" cy="1656000"/>
                <a:chOff x="1331640" y="2503537"/>
                <a:chExt cx="1762125" cy="1933575"/>
              </a:xfrm>
            </p:grpSpPr>
            <p:pic>
              <p:nvPicPr>
                <p:cNvPr id="16" name="Picture 3" descr="C:\Users\odham\Desktop\CHARTE 2011\Formes_PNG\green\Ind_S8_335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31640" y="2503537"/>
                  <a:ext cx="1762125" cy="19335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7" name="ZoneTexte 7"/>
                <p:cNvSpPr txBox="1"/>
                <p:nvPr/>
              </p:nvSpPr>
              <p:spPr>
                <a:xfrm>
                  <a:off x="1587871" y="3178132"/>
                  <a:ext cx="1048089" cy="4805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bg1"/>
                      </a:solidFill>
                    </a:rPr>
                    <a:t>SAGE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oupe 9"/>
              <p:cNvGrpSpPr/>
              <p:nvPr/>
            </p:nvGrpSpPr>
            <p:grpSpPr>
              <a:xfrm>
                <a:off x="3754413" y="2349064"/>
                <a:ext cx="1692000" cy="1656000"/>
                <a:chOff x="3779912" y="2503537"/>
                <a:chExt cx="1762125" cy="1933575"/>
              </a:xfrm>
            </p:grpSpPr>
            <p:pic>
              <p:nvPicPr>
                <p:cNvPr id="14" name="Picture 5" descr="C:\Users\odham\Desktop\CHARTE 2011\Formes_PNG\sage core colours\Ind_S8_579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79912" y="2503537"/>
                  <a:ext cx="1762125" cy="19335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" name="ZoneTexte 12"/>
                <p:cNvSpPr txBox="1"/>
                <p:nvPr/>
              </p:nvSpPr>
              <p:spPr>
                <a:xfrm>
                  <a:off x="4120011" y="3212976"/>
                  <a:ext cx="936422" cy="5058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accent4">
                          <a:lumMod val="75000"/>
                        </a:schemeClr>
                      </a:solidFill>
                    </a:rPr>
                    <a:t>YOU </a:t>
                  </a:r>
                  <a:endParaRPr lang="en-US" sz="1400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1" name="Groupe 8"/>
              <p:cNvGrpSpPr/>
              <p:nvPr/>
            </p:nvGrpSpPr>
            <p:grpSpPr>
              <a:xfrm>
                <a:off x="6112348" y="2349064"/>
                <a:ext cx="1756840" cy="1656000"/>
                <a:chOff x="6109660" y="2503537"/>
                <a:chExt cx="1829652" cy="1933575"/>
              </a:xfrm>
            </p:grpSpPr>
            <p:pic>
              <p:nvPicPr>
                <p:cNvPr id="12" name="Picture 4" descr="C:\Users\odham\Desktop\CHARTE 2011\Formes_PNG\sage core colours\Ind_S8_coolGray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77187" y="2503537"/>
                  <a:ext cx="1762125" cy="19335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" name="ZoneTexte 13"/>
                <p:cNvSpPr txBox="1"/>
                <p:nvPr/>
              </p:nvSpPr>
              <p:spPr>
                <a:xfrm>
                  <a:off x="6109660" y="3212976"/>
                  <a:ext cx="1690317" cy="4805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bg1"/>
                      </a:solidFill>
                    </a:rPr>
                    <a:t>SOLUTION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aphicFrame>
          <p:nvGraphicFramePr>
            <p:cNvPr id="18" name="Espace réservé du contenu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2663556741"/>
                </p:ext>
              </p:extLst>
            </p:nvPr>
          </p:nvGraphicFramePr>
          <p:xfrm>
            <a:off x="2292098" y="2744754"/>
            <a:ext cx="6996938" cy="212404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</p:grpSp>
      <p:pic>
        <p:nvPicPr>
          <p:cNvPr id="20" name="Picture 19" descr="Screen Shot 2012-05-13 at 12.53.09 AM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3861048"/>
            <a:ext cx="2396573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5075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X3 Kenya Roadshow 2012 - DG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X3 Kenya Roadshow 2012 - DG</Template>
  <TotalTime>452</TotalTime>
  <Words>495</Words>
  <Application>Microsoft Office PowerPoint</Application>
  <PresentationFormat>On-screen Show (4:3)</PresentationFormat>
  <Paragraphs>92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X3 Kenya Roadshow 2012 - DG</vt:lpstr>
      <vt:lpstr>Mid Market and Enterprise Solution</vt:lpstr>
      <vt:lpstr>Advanced Technology Design for the Enterprise</vt:lpstr>
      <vt:lpstr>A Complete and an Extensive Business Solution: Sage ERP X3</vt:lpstr>
      <vt:lpstr>Familiar Usability In Context </vt:lpstr>
      <vt:lpstr>Slide 5</vt:lpstr>
      <vt:lpstr>Beyond ROI: Implement Sage ERP X3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Sage ERP X3 Beyond ROI</dc:title>
  <dc:creator>Deon</dc:creator>
  <cp:lastModifiedBy>LeonHeyden</cp:lastModifiedBy>
  <cp:revision>35</cp:revision>
  <dcterms:created xsi:type="dcterms:W3CDTF">2012-06-10T19:16:49Z</dcterms:created>
  <dcterms:modified xsi:type="dcterms:W3CDTF">2013-01-24T16:20:57Z</dcterms:modified>
</cp:coreProperties>
</file>